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B5A4E9-CB04-4D04-BB73-D724EE056C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2F630F6-A1FF-4F06-886A-2A68D8EB8A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32D8F66-A31E-4F81-938D-A115101C9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3E055-211B-417F-B511-20E1A0722017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0323786-70FF-4B6A-8A10-B7B54BF4E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01AE806-4568-40CC-862A-3FC74D37B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B5AE-82EE-423F-98C5-5F61F8BCDE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1400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C5008F5-2036-416B-B1B2-8227BFD01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E15D131-FE47-4DCA-9E8E-8693D9B9F1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0D342DC-4704-4A33-AF0D-11461BC52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3E055-211B-417F-B511-20E1A0722017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F002C75-29F1-4702-95E1-47C03753B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7AE10C8-AA62-46FF-A5CF-F16404ACB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B5AE-82EE-423F-98C5-5F61F8BCDE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7880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396740F-F4CC-402D-B477-6D3A528839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9709898-9819-4229-A8F9-B75097187C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389BD0F-9ACC-4377-9465-F2C7D0133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3E055-211B-417F-B511-20E1A0722017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DDF9539-7E72-4C30-87E2-42DF04FC3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DF123DA-CD8A-4F44-B621-21E7FB9BE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B5AE-82EE-423F-98C5-5F61F8BCDE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4491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7E33331-620E-4284-B6BB-BCB940C20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D8D443-3CD5-4495-BA2B-E69B68202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D614DBD-D313-4DF3-819E-FB562EDB4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3E055-211B-417F-B511-20E1A0722017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1A9F1C1-5274-4E96-B4EA-E63AE75D3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95BB14E-D02A-4A4B-ACF0-478275E9F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B5AE-82EE-423F-98C5-5F61F8BCDE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2642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FE5A386-4303-4FF8-B226-FB1E46C1C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7FA6339-FE11-4242-B088-6C5186CCF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1C7E737-1412-444E-AE7F-8C91FD1A7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3E055-211B-417F-B511-20E1A0722017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A05B4D6-83EA-49D0-9DEE-E086A0141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4DC792B-0D5F-47C4-8371-93CB1196D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B5AE-82EE-423F-98C5-5F61F8BCDE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1006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2209FB-F3FE-47F9-8A4C-E5EA0A82E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29A300A-C651-4DE4-80B7-3A9454C23D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89C8A8D-2C8F-481A-B3D3-4EAAC7C1A5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3457F80-7693-436B-833A-72135E75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3E055-211B-417F-B511-20E1A0722017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6B4CF2A-C5BC-4EBD-AB06-DF3D6BDB2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992DDCA-793C-484A-AB1D-44B189557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B5AE-82EE-423F-98C5-5F61F8BCDE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0197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2A4DD66-9A2E-49E2-8729-BF907F417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C4964D0-C837-4F1E-A0C2-0D35F76AAE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BECC860-D5DD-4501-9199-F089F33E2C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5449C83-1E44-4653-B1CB-33B3A3B003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36C1091-DB5D-4C06-B0D7-0A745E8E92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F8757549-355F-4B2A-B185-40D055D94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3E055-211B-417F-B511-20E1A0722017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792C3E3-7C05-4A3E-BCCF-20B1892ED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7FDC7D6-8DFC-4294-90C4-889A8DBF3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B5AE-82EE-423F-98C5-5F61F8BCDE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2327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4F8065-C353-4FD6-B773-2F9FB7A09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591EAA7-D9B8-4CED-B823-DEA6C93BF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3E055-211B-417F-B511-20E1A0722017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F752DCF-09FD-4132-8F34-D3B790E73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7A0AEF2-55AA-439B-80A8-238033B1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B5AE-82EE-423F-98C5-5F61F8BCDE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1434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C25BFAA-D0A6-47C4-A282-3C262A4E1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3E055-211B-417F-B511-20E1A0722017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C7FC6817-E03E-4855-AE67-785887B87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7DB59F6-78ED-4516-B4EF-9D1A5671A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B5AE-82EE-423F-98C5-5F61F8BCDE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7566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CE3CB77-818D-4E4A-BB76-5FFBD6451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5D84F61-CCB7-45CA-8987-A20A596F0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D37BEA7-7A91-4A4E-94B1-5D4DFB62E2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9F443A2-8B2C-4C63-880E-4B5E920DC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3E055-211B-417F-B511-20E1A0722017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D6D3188-6843-4ADA-8BB7-34A524AF9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821E937-42EF-4FA8-8CAA-C0B39A623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B5AE-82EE-423F-98C5-5F61F8BCDE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168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E7420A-6288-4E11-A6C3-1B87163BD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ECDCF93F-EF1E-43B0-9B23-8AC60AC4BC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66703DB-5D13-4D65-9748-56E31BDF6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751B7D3-D033-4FEC-9FB1-CE9520089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3E055-211B-417F-B511-20E1A0722017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2714FB3-E857-4374-928C-39C5C8D1D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8866EA6-E3B2-4A11-BE10-86A842823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3B5AE-82EE-423F-98C5-5F61F8BCDE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3704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C020F603-0230-4770-8975-19438E46C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98FAEA7-1BBA-484F-A0F8-6FBEF8BF0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9EECC2A-2F19-49CE-822B-B03C806DCC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3E055-211B-417F-B511-20E1A0722017}" type="datetimeFigureOut">
              <a:rPr lang="zh-TW" altLang="en-US" smtClean="0"/>
              <a:t>2022/9/25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469AF0E-B39E-4531-8B3A-2D9399250D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8BFD2AB-627E-4305-9048-4DE3A048EA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3B5AE-82EE-423F-98C5-5F61F8BCDE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5470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598D27-6658-4334-8662-999111286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Chapter 4 Pioneering Specialized Hardware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1971116-2C56-4650-8441-DF2C9F548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Using standard hardware</a:t>
            </a:r>
          </a:p>
          <a:p>
            <a:r>
              <a:rPr lang="en-US" altLang="zh-TW" dirty="0"/>
              <a:t>Using specialized hardware</a:t>
            </a:r>
          </a:p>
          <a:p>
            <a:r>
              <a:rPr lang="en-US" altLang="zh-TW" dirty="0"/>
              <a:t>Improving your hardware</a:t>
            </a:r>
          </a:p>
          <a:p>
            <a:r>
              <a:rPr lang="en-US" altLang="zh-TW" dirty="0"/>
              <a:t>Interacting with the environment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204072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CDE1B3-1655-4F7C-A6E5-96E9E08F3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2D79882-8433-4808-AE62-423974F8F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An A100 GPU can host up to 80GB of RAM and has up to 8,192 FP32 (single-precision</a:t>
            </a:r>
            <a:r>
              <a:rPr lang="zh-TW" altLang="en-US" dirty="0"/>
              <a:t> </a:t>
            </a:r>
            <a:r>
              <a:rPr lang="en-US" altLang="zh-TW" dirty="0"/>
              <a:t>floating-point format) CUDA (Compute Unified Device Architecture) Cores per full</a:t>
            </a:r>
            <a:r>
              <a:rPr lang="zh-TW" altLang="en-US" dirty="0"/>
              <a:t> </a:t>
            </a:r>
            <a:r>
              <a:rPr lang="en-US" altLang="zh-TW" dirty="0"/>
              <a:t>GPU.</a:t>
            </a:r>
            <a:endParaRPr lang="zh-TW" altLang="en-US" dirty="0"/>
          </a:p>
          <a:p>
            <a:r>
              <a:rPr lang="en-US" altLang="zh-TW" i="1" dirty="0"/>
              <a:t>CUDA </a:t>
            </a:r>
            <a:r>
              <a:rPr lang="en-US" altLang="zh-TW" dirty="0"/>
              <a:t>is a parallel computing platform and Application Programming Interface</a:t>
            </a:r>
            <a:r>
              <a:rPr lang="zh-TW" altLang="en-US" dirty="0"/>
              <a:t> </a:t>
            </a:r>
            <a:r>
              <a:rPr lang="en-US" altLang="zh-TW" dirty="0"/>
              <a:t>(API) developed by NVIDIA.</a:t>
            </a:r>
          </a:p>
          <a:p>
            <a:r>
              <a:rPr lang="en-US" altLang="zh-TW" dirty="0"/>
              <a:t>Even though the CPU provides more general purpose functionality, the GPU performs calculations incredibly fast and can move data from the GPU to the display even faster.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03663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7F9EA3F-7AEA-4FDE-89EC-16D970BCE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Considering why GPUs work well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FB6F8A9-46A9-4AF5-B29B-760BF62BF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GPUs today excel at performing the specialized tasks associated with graphics processing, including working with vectors.</a:t>
            </a:r>
          </a:p>
          <a:p>
            <a:r>
              <a:rPr lang="en-US" altLang="zh-TW" dirty="0"/>
              <a:t>All those cores performing tasks in parallel really speed AI calculations.</a:t>
            </a:r>
          </a:p>
          <a:p>
            <a:r>
              <a:rPr lang="en-US" altLang="zh-TW" dirty="0"/>
              <a:t>After people understood that GPUs could replace a host of computer systems stocked with CPUs, they could start moving forward with a variety of AI projects.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96457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5AF277-32C3-43CE-B54D-1E203004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Working with Deep Learning Processors (DLPs)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EDEDE43-F6BF-4613-9DF8-672496ABB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Researchers engage in a constant struggle to discover better ways to train, verify, and test the models used to create AI applications.</a:t>
            </a:r>
          </a:p>
          <a:p>
            <a:r>
              <a:rPr lang="en-US" altLang="zh-TW" dirty="0"/>
              <a:t>A GPU is beneficial only because it can perform matrix manipulation quickly, and on a massively parallel level.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95791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A78EC0-AD7A-4AF2-B1A6-06D1AF583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Defining the DLP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2B451AF-4679-48C8-8B89-571957CB3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 Deep Learning Processor (DLP) is simply a specialized processor that provides some advantages in training, verifying, testing, and running AI applications.</a:t>
            </a:r>
          </a:p>
          <a:p>
            <a:r>
              <a:rPr lang="en-US" altLang="zh-TW" dirty="0"/>
              <a:t>Most DLPs follow a similar pattern by providing:</a:t>
            </a:r>
          </a:p>
          <a:p>
            <a:pPr lvl="1"/>
            <a:r>
              <a:rPr lang="en-US" altLang="zh-TW" dirty="0"/>
              <a:t>Separate data and code memory areas</a:t>
            </a:r>
          </a:p>
          <a:p>
            <a:pPr lvl="1"/>
            <a:r>
              <a:rPr lang="en-US" altLang="zh-TW" dirty="0"/>
              <a:t>Separate data and code buses</a:t>
            </a:r>
          </a:p>
          <a:p>
            <a:pPr lvl="1"/>
            <a:r>
              <a:rPr lang="en-US" altLang="zh-TW" dirty="0"/>
              <a:t>Specialized instruction sets</a:t>
            </a:r>
          </a:p>
          <a:p>
            <a:pPr lvl="1"/>
            <a:r>
              <a:rPr lang="en-US" altLang="zh-TW" dirty="0"/>
              <a:t>Large on-chip memory</a:t>
            </a:r>
          </a:p>
          <a:p>
            <a:pPr lvl="1"/>
            <a:r>
              <a:rPr lang="en-US" altLang="zh-TW" dirty="0"/>
              <a:t>Large buffers to encourage data reuse patterns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83969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A010B5E-F9AD-43AE-A3C5-5A024AF07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Using the mobile Neural Processing Unit (NPU)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F19FA53-9234-45AF-BE9B-FE1B17E19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 number of mobile devices, notably those by Huawei and Samsung, have a Neural Processing Unit (NPU) in addition to a general CPU to perform AI predictive tasks using models such as Artificial Neural Networks (ANNs) and Random Forests (RFs).</a:t>
            </a:r>
          </a:p>
          <a:p>
            <a:r>
              <a:rPr lang="en-US" altLang="zh-TW" dirty="0"/>
              <a:t>An NPU is specialized in these ways:</a:t>
            </a:r>
          </a:p>
          <a:p>
            <a:pPr lvl="1"/>
            <a:r>
              <a:rPr lang="en-US" altLang="zh-TW" dirty="0"/>
              <a:t>It accelerates the running of predefined models (as contrasted to training, verification, and testing)</a:t>
            </a:r>
          </a:p>
          <a:p>
            <a:pPr lvl="1"/>
            <a:r>
              <a:rPr lang="en-US" altLang="zh-TW" dirty="0"/>
              <a:t>It’s designed for use with small devices</a:t>
            </a:r>
          </a:p>
          <a:p>
            <a:pPr lvl="1"/>
            <a:r>
              <a:rPr lang="en-US" altLang="zh-TW" dirty="0"/>
              <a:t>It consumes little power when contrasted to other processor types</a:t>
            </a:r>
          </a:p>
          <a:p>
            <a:pPr lvl="1"/>
            <a:r>
              <a:rPr lang="en-US" altLang="zh-TW" dirty="0"/>
              <a:t>It uses resources, such as memory, efficiently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14653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0481DE-A366-4B3D-A14C-B2AF23CF9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Accessing the cloud-based Tenser Processing Unit (TPU)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BEBCBF8-E6B5-4839-8AF3-8D4590213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Google specifically designed the Tensor Processing Unit (TPU) in 2015 to more quickly run applications built on the TensorFlow framework.</a:t>
            </a:r>
          </a:p>
          <a:p>
            <a:r>
              <a:rPr lang="en-US" altLang="zh-TW" dirty="0"/>
              <a:t>However, it’s different in another way in that it’s an Application-Specific Integrated Circuit (ASIC), rather than a full-blown CPU-type chip. The differences are important:</a:t>
            </a:r>
          </a:p>
          <a:p>
            <a:pPr lvl="1"/>
            <a:r>
              <a:rPr lang="en-US" altLang="zh-TW" dirty="0"/>
              <a:t>An ASIC can perform only one task, and you can’t change it.</a:t>
            </a:r>
          </a:p>
          <a:p>
            <a:pPr lvl="1"/>
            <a:r>
              <a:rPr lang="en-US" altLang="zh-TW" dirty="0"/>
              <a:t>Because of its specialization, an ASIC is typically much less expensive than a CPU.</a:t>
            </a:r>
          </a:p>
          <a:p>
            <a:pPr lvl="1"/>
            <a:r>
              <a:rPr lang="en-US" altLang="zh-TW" dirty="0"/>
              <a:t>Most ASIC implementations are much smaller than the same implementation created with a CPU.</a:t>
            </a:r>
          </a:p>
          <a:p>
            <a:pPr lvl="1"/>
            <a:r>
              <a:rPr lang="en-US" altLang="zh-TW" dirty="0"/>
              <a:t>Compared to a CPU implementation, an ASIC is more power efficient.</a:t>
            </a:r>
          </a:p>
          <a:p>
            <a:pPr lvl="1"/>
            <a:r>
              <a:rPr lang="en-US" altLang="zh-TW" dirty="0"/>
              <a:t>ASICs are incredibly reliable.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655843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9EE673-50C6-4FC1-9CE9-B8A99016C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Creating a Specialized Processing Environment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E1C7F8E-A488-47B2-931B-D2470FEA9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Deep learning and AI are both non-von Neumann processes, according to many experts.</a:t>
            </a:r>
          </a:p>
          <a:p>
            <a:r>
              <a:rPr lang="en-US" altLang="zh-TW" dirty="0"/>
              <a:t>Designing hardware that matches the software is quite appealing.</a:t>
            </a:r>
          </a:p>
          <a:p>
            <a:r>
              <a:rPr lang="en-US" altLang="zh-TW" dirty="0"/>
              <a:t>The Defense Advanced Research Projects Agency (DARPA) undertook one such project in the form of Systems of Neuromorphic Adaptive Plastic Scalable Electronics (</a:t>
            </a:r>
            <a:r>
              <a:rPr lang="en-US" altLang="zh-TW" dirty="0" err="1"/>
              <a:t>SyNAPSE</a:t>
            </a:r>
            <a:r>
              <a:rPr lang="en-US" altLang="zh-TW" dirty="0"/>
              <a:t>).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390218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4A017D6-0FA8-454E-90BF-C99B0B786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Increasing Hardware Capabilities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AD07FB7-94A0-45FE-B593-6667A7753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CPU still works well for business systems or in applications in which the need for general flexibility in programming outweighs pure processing power.</a:t>
            </a:r>
          </a:p>
          <a:p>
            <a:r>
              <a:rPr lang="en-US" altLang="zh-TW" dirty="0"/>
              <a:t>In the future, you may see one of two kinds of processors used in place of these standards:</a:t>
            </a:r>
          </a:p>
          <a:p>
            <a:pPr lvl="1"/>
            <a:r>
              <a:rPr lang="en-US" altLang="zh-TW" dirty="0"/>
              <a:t>Application-Specific Integrated Circuits (ASICs)</a:t>
            </a:r>
          </a:p>
          <a:p>
            <a:pPr lvl="1"/>
            <a:r>
              <a:rPr lang="en-US" altLang="zh-TW" dirty="0"/>
              <a:t>Field Programmable Gate Arrays (FPGAs)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0442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4DF5C30-026E-4151-98CD-7B3375A03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Adding Specialized Sensors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A8725CF-F1C3-4093-A57B-C209D5EB6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use of filtered static and dynamic data enables an AI to interact with humans in specific ways today.</a:t>
            </a:r>
          </a:p>
          <a:p>
            <a:r>
              <a:rPr lang="en-US" altLang="zh-TW" dirty="0"/>
              <a:t>In some cases, humans actually want their AI to have superior or different senses.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761701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F25424-3FA4-4A29-B198-A3069EA9A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Devising Methods to Interact with the Environment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047D984-CF5B-4EE2-A1A9-837199393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An AI that is self-contained and never interacts with the environment is useless.</a:t>
            </a:r>
          </a:p>
          <a:p>
            <a:r>
              <a:rPr lang="en-US" altLang="zh-TW" dirty="0"/>
              <a:t>The traditional method of providing inputs and outputs is directly through data streams that the computer can understand, such as datasets, text queries, and the like.</a:t>
            </a:r>
          </a:p>
          <a:p>
            <a:r>
              <a:rPr lang="en-US" altLang="zh-TW" dirty="0"/>
              <a:t>Interactions can take many forms.</a:t>
            </a:r>
          </a:p>
          <a:p>
            <a:r>
              <a:rPr lang="en-US" altLang="zh-TW"/>
              <a:t>Physical interactions are also on the rise.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82865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3EB75DB-B149-46D1-9219-463CE691B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198FD58-9680-4C78-A800-A6CAF9BCF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dirty="0"/>
              <a:t>One of the reasons for the failure of early AI</a:t>
            </a:r>
            <a:r>
              <a:rPr lang="zh-TW" altLang="en-US" dirty="0"/>
              <a:t> </a:t>
            </a:r>
            <a:r>
              <a:rPr lang="en-US" altLang="zh-TW" dirty="0"/>
              <a:t>efforts was a lack of suitable hardware.</a:t>
            </a:r>
          </a:p>
          <a:p>
            <a:r>
              <a:rPr lang="en-US" altLang="zh-TW" dirty="0"/>
              <a:t>Fortunately, standard, off-the-shelf hardware can overcome the speed issue for many problems today.</a:t>
            </a:r>
          </a:p>
          <a:p>
            <a:r>
              <a:rPr lang="en-US" altLang="zh-TW" i="1" dirty="0"/>
              <a:t>von Neumann architecture</a:t>
            </a:r>
            <a:r>
              <a:rPr lang="en-US" altLang="zh-TW" dirty="0"/>
              <a:t>: Separating memory from computing, creating a wonderfully generic processing environment.</a:t>
            </a:r>
            <a:endParaRPr lang="en-US" altLang="zh-TW" i="1" dirty="0"/>
          </a:p>
          <a:p>
            <a:r>
              <a:rPr lang="en-US" altLang="zh-TW" i="1" dirty="0"/>
              <a:t>von Neumann bottleneck</a:t>
            </a:r>
            <a:endParaRPr lang="en-US" altLang="zh-TW" dirty="0"/>
          </a:p>
          <a:p>
            <a:r>
              <a:rPr lang="en-US" altLang="zh-TW" dirty="0"/>
              <a:t>People are working to create a better environment in which the hardware can operate</a:t>
            </a:r>
          </a:p>
          <a:p>
            <a:pPr lvl="1"/>
            <a:r>
              <a:rPr lang="en-US" altLang="zh-TW" dirty="0"/>
              <a:t>Enhancing the capabilities of the underlying hardware</a:t>
            </a:r>
          </a:p>
          <a:p>
            <a:pPr lvl="1"/>
            <a:r>
              <a:rPr lang="en-US" altLang="zh-TW" dirty="0"/>
              <a:t>Using specialized sensors</a:t>
            </a:r>
          </a:p>
          <a:p>
            <a:r>
              <a:rPr lang="en-US" altLang="zh-TW" dirty="0"/>
              <a:t>In fact, the computer understands nothing; all the credit goes to the persons who program the computer.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12060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84CA335-FA15-4513-9172-BF7A0AA4F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Relying on Standard Hardware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7C1C534-A165-499F-8FA0-393CB2A0F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Even if you can’t ultimately perform production-level work by using standard hardware, you can get far enough along with your experimental and preproduction code to create a working model that will eventually process a full dataset.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25926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F993FF-5C1F-4047-8258-DB9723E32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Understanding the standard hardware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89B97CB-BD21-4877-93BF-C5BC71BA9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architecture (structure) of the standard PC hasn’t changed since John von Neumann first proposed it in 1946.</a:t>
            </a:r>
          </a:p>
          <a:p>
            <a:r>
              <a:rPr lang="en-US" altLang="zh-TW" dirty="0"/>
              <a:t>The PC you use today has the same architecture as devices created long ago; they’re simply more capable.</a:t>
            </a:r>
          </a:p>
          <a:p>
            <a:r>
              <a:rPr lang="en-US" altLang="zh-TW" dirty="0"/>
              <a:t>Almost every device you can conceive of today has a similar architecture, despite having different form factors, bus types, and essential capabilities.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45316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6230784-A264-4B7B-B82D-490F727BA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Describing standard hardware deficiencies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0190222-3C96-4DF7-A8F4-0204F90A8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modularity provided by the von Neumann architecture comes with some serious deficiencies:</a:t>
            </a:r>
          </a:p>
          <a:p>
            <a:pPr lvl="1"/>
            <a:r>
              <a:rPr lang="en-US" altLang="zh-TW" dirty="0"/>
              <a:t>von Neumann bottleneck</a:t>
            </a:r>
          </a:p>
          <a:p>
            <a:pPr lvl="1"/>
            <a:r>
              <a:rPr lang="en-US" altLang="zh-TW" dirty="0"/>
              <a:t>Single points of failure</a:t>
            </a:r>
          </a:p>
          <a:p>
            <a:pPr lvl="1"/>
            <a:r>
              <a:rPr lang="en-US" altLang="zh-TW" dirty="0"/>
              <a:t>Single-mindedness</a:t>
            </a:r>
          </a:p>
          <a:p>
            <a:pPr lvl="1"/>
            <a:r>
              <a:rPr lang="en-US" altLang="zh-TW" dirty="0"/>
              <a:t>Tasking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04001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44E5EE3-80D6-4075-B85E-2741DB9A6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Relying on new computational techniques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8A24B8B-4007-4E6A-A48A-ED22B2E27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Many data scientists rely on the Graphical Processing Unit (GPU) to speed execution of complex code.</a:t>
            </a:r>
          </a:p>
          <a:p>
            <a:r>
              <a:rPr lang="en-US" altLang="zh-TW" dirty="0"/>
              <a:t>Neural Magic</a:t>
            </a:r>
          </a:p>
          <a:p>
            <a:pPr lvl="1"/>
            <a:r>
              <a:rPr lang="en-US" altLang="zh-TW" dirty="0"/>
              <a:t>Buy just a few high-cost machines to perform research and create an application.</a:t>
            </a:r>
          </a:p>
          <a:p>
            <a:pPr lvl="1"/>
            <a:r>
              <a:rPr lang="en-US" altLang="zh-TW" dirty="0"/>
              <a:t>Run the resulting application on as many low-cost systems as needed to satisfy user requirements.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58007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A0C318F-C026-4ACC-A388-F408F9CCB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Using GPUs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5F3BF49-9768-4DF8-86F1-9D1AD7E66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After creating a prototypical setup to perform the tasks required to simulate human thought on a given topic, you may need additional hardware to provide sufficient processing power to work with the full dataset required of a production system.</a:t>
            </a:r>
          </a:p>
          <a:p>
            <a:r>
              <a:rPr lang="en-US" altLang="zh-TW" dirty="0"/>
              <a:t>A common way is to use Graphic Processing Units (GPUs) in addition to the central processor of a machine.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10951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4AB9B7C-EE49-47D5-8644-400BCD4A9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Considering the von Neumann bottleneck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D2C6055-D433-457E-BA9B-42668D3B6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von Neumann bottleneck is a natural result of using a bus to transfer data</a:t>
            </a:r>
            <a:r>
              <a:rPr lang="zh-TW" altLang="en-US" dirty="0"/>
              <a:t> </a:t>
            </a:r>
            <a:r>
              <a:rPr lang="en-US" altLang="zh-TW" dirty="0"/>
              <a:t>between the processor, memory, long-term storage, and peripheral devices.</a:t>
            </a:r>
          </a:p>
          <a:p>
            <a:r>
              <a:rPr lang="en-US" altLang="zh-TW" dirty="0"/>
              <a:t>Solutions:</a:t>
            </a:r>
          </a:p>
          <a:p>
            <a:pPr lvl="1"/>
            <a:r>
              <a:rPr lang="en-US" altLang="zh-TW" dirty="0"/>
              <a:t>Caching</a:t>
            </a:r>
          </a:p>
          <a:p>
            <a:pPr lvl="1"/>
            <a:r>
              <a:rPr lang="en-US" altLang="zh-TW" dirty="0"/>
              <a:t>Processor caching</a:t>
            </a:r>
          </a:p>
          <a:p>
            <a:pPr lvl="1"/>
            <a:r>
              <a:rPr lang="en-US" altLang="zh-TW" dirty="0"/>
              <a:t>Prefetching</a:t>
            </a:r>
          </a:p>
          <a:p>
            <a:pPr lvl="1"/>
            <a:r>
              <a:rPr lang="en-US" altLang="zh-TW" dirty="0"/>
              <a:t>Using specialty RAM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38684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C301C2D-00D1-49C6-B962-0CF4E9CD6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Defining the GPU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FCE3B3E-42E6-4DF8-A02A-6AE46648A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The original intent of a GPU was to process image data quickly and then display</a:t>
            </a:r>
            <a:r>
              <a:rPr lang="zh-TW" altLang="en-US" dirty="0"/>
              <a:t> </a:t>
            </a:r>
            <a:r>
              <a:rPr lang="en-US" altLang="zh-TW" dirty="0"/>
              <a:t>the resulting image onscreen.</a:t>
            </a:r>
          </a:p>
          <a:p>
            <a:r>
              <a:rPr lang="en-US" altLang="zh-TW" dirty="0"/>
              <a:t>A GPU moves graphics processing from the motherboard to the graphics peripheral</a:t>
            </a:r>
            <a:r>
              <a:rPr lang="zh-TW" altLang="en-US" dirty="0"/>
              <a:t> </a:t>
            </a:r>
            <a:r>
              <a:rPr lang="en-US" altLang="zh-TW" dirty="0"/>
              <a:t>board.</a:t>
            </a:r>
          </a:p>
          <a:p>
            <a:r>
              <a:rPr lang="en-US" altLang="zh-TW" dirty="0"/>
              <a:t>What really sets a GPU apart is that a GPU typically contains hundreds</a:t>
            </a:r>
            <a:r>
              <a:rPr lang="zh-TW" altLang="en-US" dirty="0"/>
              <a:t> </a:t>
            </a:r>
            <a:r>
              <a:rPr lang="en-US" altLang="zh-TW" dirty="0"/>
              <a:t>or thousands of, contrasted with just a few cores for a CPU.</a:t>
            </a:r>
          </a:p>
        </p:txBody>
      </p:sp>
    </p:spTree>
    <p:extLst>
      <p:ext uri="{BB962C8B-B14F-4D97-AF65-F5344CB8AC3E}">
        <p14:creationId xmlns:p14="http://schemas.microsoft.com/office/powerpoint/2010/main" val="994180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1197</Words>
  <Application>Microsoft Office PowerPoint</Application>
  <PresentationFormat>寬螢幕</PresentationFormat>
  <Paragraphs>94</Paragraphs>
  <Slides>19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4" baseType="lpstr">
      <vt:lpstr>新細明體</vt:lpstr>
      <vt:lpstr>Arial</vt:lpstr>
      <vt:lpstr>Calibri</vt:lpstr>
      <vt:lpstr>Calibri Light</vt:lpstr>
      <vt:lpstr>Office 佈景主題</vt:lpstr>
      <vt:lpstr>Chapter 4 Pioneering Specialized Hardware</vt:lpstr>
      <vt:lpstr>PowerPoint 簡報</vt:lpstr>
      <vt:lpstr>Relying on Standard Hardware</vt:lpstr>
      <vt:lpstr>Understanding the standard hardware</vt:lpstr>
      <vt:lpstr>Describing standard hardware deficiencies</vt:lpstr>
      <vt:lpstr>Relying on new computational techniques</vt:lpstr>
      <vt:lpstr>Using GPUs</vt:lpstr>
      <vt:lpstr>Considering the von Neumann bottleneck</vt:lpstr>
      <vt:lpstr>Defining the GPU</vt:lpstr>
      <vt:lpstr>PowerPoint 簡報</vt:lpstr>
      <vt:lpstr>Considering why GPUs work well</vt:lpstr>
      <vt:lpstr>Working with Deep Learning Processors (DLPs)</vt:lpstr>
      <vt:lpstr>Defining the DLP</vt:lpstr>
      <vt:lpstr>Using the mobile Neural Processing Unit (NPU)</vt:lpstr>
      <vt:lpstr>Accessing the cloud-based Tenser Processing Unit (TPU)</vt:lpstr>
      <vt:lpstr>Creating a Specialized Processing Environment</vt:lpstr>
      <vt:lpstr>Increasing Hardware Capabilities</vt:lpstr>
      <vt:lpstr>Adding Specialized Sensors</vt:lpstr>
      <vt:lpstr>Devising Methods to Interact with the Environment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Pioneering Specialized Hardware</dc:title>
  <dc:creator>csshieh</dc:creator>
  <cp:lastModifiedBy>csshieh</cp:lastModifiedBy>
  <cp:revision>19</cp:revision>
  <dcterms:created xsi:type="dcterms:W3CDTF">2022-09-25T11:06:17Z</dcterms:created>
  <dcterms:modified xsi:type="dcterms:W3CDTF">2022-09-25T13:05:28Z</dcterms:modified>
</cp:coreProperties>
</file>